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y="5143500" cx="9144000"/>
  <p:notesSz cx="6858000" cy="9144000"/>
  <p:embeddedFontLst>
    <p:embeddedFont>
      <p:font typeface="Raleway"/>
      <p:regular r:id="rId18"/>
      <p:bold r:id="rId19"/>
      <p:italic r:id="rId20"/>
      <p:boldItalic r:id="rId21"/>
    </p:embeddedFont>
    <p:embeddedFont>
      <p:font typeface="Roboto"/>
      <p:regular r:id="rId22"/>
      <p:bold r:id="rId23"/>
      <p:italic r:id="rId24"/>
      <p:boldItalic r:id="rId25"/>
    </p:embeddedFont>
    <p:embeddedFont>
      <p:font typeface="Lato"/>
      <p:regular r:id="rId26"/>
      <p:bold r:id="rId27"/>
      <p:italic r:id="rId28"/>
      <p:boldItalic r:id="rId2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aleway-italic.fntdata"/><Relationship Id="rId22" Type="http://schemas.openxmlformats.org/officeDocument/2006/relationships/font" Target="fonts/Roboto-regular.fntdata"/><Relationship Id="rId21" Type="http://schemas.openxmlformats.org/officeDocument/2006/relationships/font" Target="fonts/Raleway-boldItalic.fntdata"/><Relationship Id="rId24" Type="http://schemas.openxmlformats.org/officeDocument/2006/relationships/font" Target="fonts/Roboto-italic.fntdata"/><Relationship Id="rId23" Type="http://schemas.openxmlformats.org/officeDocument/2006/relationships/font" Target="fonts/Roboto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Lato-regular.fntdata"/><Relationship Id="rId25" Type="http://schemas.openxmlformats.org/officeDocument/2006/relationships/font" Target="fonts/Roboto-boldItalic.fntdata"/><Relationship Id="rId28" Type="http://schemas.openxmlformats.org/officeDocument/2006/relationships/font" Target="fonts/Lato-italic.fntdata"/><Relationship Id="rId27" Type="http://schemas.openxmlformats.org/officeDocument/2006/relationships/font" Target="fonts/Lato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Lato-bold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font" Target="fonts/Raleway-bold.fntdata"/><Relationship Id="rId18" Type="http://schemas.openxmlformats.org/officeDocument/2006/relationships/font" Target="fonts/Raleway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c6fa3c898_0_0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c6fa3c89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c6fa3c898_0_5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c6fa3c898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c6fa3c898_0_10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c6fa3c898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3d59ebbdfcf_0_6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3d59ebbdfcf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e"/>
              <a:t>Cloud Sync</a:t>
            </a:r>
            <a:br>
              <a:rPr lang="de"/>
            </a:br>
            <a:r>
              <a:rPr lang="de"/>
              <a:t>TrueNAS hat eine eingebaute Cloud-Sync-Funktion. Damit kann man automatische Backups vom NAS in Cloud-Dienste erstellen oder umgekehrt.</a:t>
            </a:r>
            <a:br>
              <a:rPr lang="de"/>
            </a:br>
            <a:r>
              <a:rPr lang="de"/>
              <a:t>File Sharing</a:t>
            </a:r>
            <a:br>
              <a:rPr lang="de"/>
            </a:br>
            <a:r>
              <a:rPr lang="de"/>
              <a:t>SMB (Server Message Block) → Standart für Windows</a:t>
            </a:r>
            <a:br>
              <a:rPr lang="de"/>
            </a:br>
            <a:r>
              <a:rPr lang="de"/>
              <a:t>NFS (Network File System) →standart fir LInux</a:t>
            </a:r>
            <a:br>
              <a:rPr lang="de"/>
            </a:br>
            <a:r>
              <a:rPr lang="de"/>
              <a:t>iSCSI (Internet Small Computer Systems Interface)</a:t>
            </a:r>
            <a:br>
              <a:rPr lang="de"/>
            </a:br>
            <a:r>
              <a:rPr lang="de"/>
              <a:t>Bei iSCSI bekommt der Client nicht Dateien, sondern einen rohen Datenblock, kein paralleles arbeiten möglich</a:t>
            </a:r>
            <a:br>
              <a:rPr lang="de"/>
            </a:b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3d59b2a3995_0_770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3d59b2a3995_0_7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e"/>
              <a:t>Mindestens 8 GB für den Basisbetrieb mit bis zu acht Festplatten. Pro zusätzliche Festplatte über acht sollte man 1 GB hinzurechnen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3d59b2a3995_0_776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3d59b2a3995_0_7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3d59b2a3995_0_781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3d59b2a3995_0_7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3d59ebbdfcf_0_19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3d59ebbdfcf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de">
                <a:solidFill>
                  <a:schemeClr val="dk1"/>
                </a:solidFill>
              </a:rPr>
              <a:t>TrueNAS Connect</a:t>
            </a:r>
            <a:endParaRPr b="1"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b="1" lang="de">
                <a:solidFill>
                  <a:schemeClr val="dk1"/>
                </a:solidFill>
              </a:rPr>
              <a:t>Zentrales Monitoring</a:t>
            </a:r>
            <a:r>
              <a:rPr lang="de">
                <a:solidFill>
                  <a:schemeClr val="dk1"/>
                </a:solidFill>
              </a:rPr>
              <a:t> — Alle deine TrueNAS-Systeme über ein einziges Web-Dashboard überwachen, mit Echtzeit-Daten und historischen Statistiken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b="1" lang="de">
                <a:solidFill>
                  <a:schemeClr val="dk1"/>
                </a:solidFill>
              </a:rPr>
              <a:t>Replikations-Management</a:t>
            </a:r>
            <a:r>
              <a:rPr lang="de">
                <a:solidFill>
                  <a:schemeClr val="dk1"/>
                </a:solidFill>
              </a:rPr>
              <a:t> — Daten-Synchronisation zwischen mehreren Systemen zentral steuern und verwalten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b="1" lang="de">
                <a:solidFill>
                  <a:schemeClr val="dk1"/>
                </a:solidFill>
              </a:rPr>
              <a:t>Proaktive Alerts</a:t>
            </a:r>
            <a:r>
              <a:rPr lang="de">
                <a:solidFill>
                  <a:schemeClr val="dk1"/>
                </a:solidFill>
              </a:rPr>
              <a:t> — Benachrichtigungen per E-Mail, SMS oder PagerDuty, bevor ein Problem zum Ausfall wird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de">
                <a:solidFill>
                  <a:schemeClr val="dk1"/>
                </a:solidFill>
              </a:rPr>
              <a:t>TrueNAS Enterprise Appliance (Richtiger Server)</a:t>
            </a:r>
            <a:endParaRPr b="1"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b="1" lang="de">
                <a:solidFill>
                  <a:schemeClr val="dk1"/>
                </a:solidFill>
              </a:rPr>
              <a:t>High Availability</a:t>
            </a:r>
            <a:r>
              <a:rPr lang="de">
                <a:solidFill>
                  <a:schemeClr val="dk1"/>
                </a:solidFill>
              </a:rPr>
              <a:t> — Zwei Controller, ein gemeinsamer Storage, automatisches Failover in Sekunden — kein Datenverlust, keine Downtime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b="1" lang="de">
                <a:solidFill>
                  <a:schemeClr val="dk1"/>
                </a:solidFill>
              </a:rPr>
              <a:t>Ransomware-Schutz</a:t>
            </a:r>
            <a:r>
              <a:rPr lang="de">
                <a:solidFill>
                  <a:schemeClr val="dk1"/>
                </a:solidFill>
              </a:rPr>
              <a:t> — Automatische Erkennung verdächtiger Muster und unveränderbare Snapshots, die niemand löschen kann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b="1" lang="de">
                <a:solidFill>
                  <a:schemeClr val="dk1"/>
                </a:solidFill>
              </a:rPr>
              <a:t>24/7 Enterprise Support</a:t>
            </a:r>
            <a:r>
              <a:rPr lang="de">
                <a:solidFill>
                  <a:schemeClr val="dk1"/>
                </a:solidFill>
              </a:rPr>
              <a:t> — Rund-um-die-Uhr-Support mit Onsite-Service und globalem Ersatzteilnetzwerk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3d59ebbdfcf_0_33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3d59ebbdfcf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de">
                <a:solidFill>
                  <a:schemeClr val="dk1"/>
                </a:solidFill>
              </a:rPr>
              <a:t>Mini Series (ab ~$2.000)</a:t>
            </a:r>
            <a:r>
              <a:rPr lang="de">
                <a:solidFill>
                  <a:schemeClr val="dk1"/>
                </a:solidFill>
              </a:rPr>
              <a:t> — Kleine, leise Geräte für Homeoffice oder Außenstellen. 5 bis 12 Drive Bays. Kein HA.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de">
                <a:solidFill>
                  <a:schemeClr val="dk1"/>
                </a:solidFill>
              </a:rPr>
              <a:t>R-Series (ab ~$5.000–10.000)</a:t>
            </a:r>
            <a:r>
              <a:rPr lang="de">
                <a:solidFill>
                  <a:schemeClr val="dk1"/>
                </a:solidFill>
              </a:rPr>
              <a:t> — Rack-Server mit einem Controller. Bis zu 3 PB Kapazität. Kein HA, aber Enterprise-Support.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de">
                <a:solidFill>
                  <a:schemeClr val="dk1"/>
                </a:solidFill>
              </a:rPr>
              <a:t>M-Series ($20.000+)</a:t>
            </a:r>
            <a:r>
              <a:rPr lang="de">
                <a:solidFill>
                  <a:schemeClr val="dk1"/>
                </a:solidFill>
              </a:rPr>
              <a:t> — Das Flaggschiff. Dual Controller für HA, bis zu 20 PB, NVMe + HDD hybrid. Für Firmen, die nicht offline gehen dürfen.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de">
                <a:solidFill>
                  <a:schemeClr val="dk1"/>
                </a:solidFill>
              </a:rPr>
              <a:t>F-Series (Preis auf Anfrage)</a:t>
            </a:r>
            <a:r>
              <a:rPr lang="de">
                <a:solidFill>
                  <a:schemeClr val="dk1"/>
                </a:solidFill>
              </a:rPr>
              <a:t> — Reines NVMe All-Flash für maximale Performance. Für AI, 8K Video, Hochleistungsdatenbanken. Das teuerste Produkt.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c6fa3c898_0_28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gc6fa3c898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39727b59369_1_0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39727b59369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3d59b2a3995_0_823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g3d59b2a3995_0_8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Google Shape;11;p2"/>
          <p:cNvCxnSpPr/>
          <p:nvPr/>
        </p:nvCxnSpPr>
        <p:spPr>
          <a:xfrm>
            <a:off x="2477724" y="415650"/>
            <a:ext cx="6244200" cy="0"/>
          </a:xfrm>
          <a:prstGeom prst="straightConnector1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2" name="Google Shape;12;p2"/>
          <p:cNvCxnSpPr/>
          <p:nvPr/>
        </p:nvCxnSpPr>
        <p:spPr>
          <a:xfrm>
            <a:off x="2477724" y="4740000"/>
            <a:ext cx="62442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" name="Google Shape;13;p2"/>
          <p:cNvSpPr txBox="1"/>
          <p:nvPr>
            <p:ph type="ctrTitle"/>
          </p:nvPr>
        </p:nvSpPr>
        <p:spPr>
          <a:xfrm>
            <a:off x="2371725" y="630225"/>
            <a:ext cx="6331500" cy="154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2390267" y="3238450"/>
            <a:ext cx="6331500" cy="1241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5" name="Google Shape;15;p2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Google Shape;17;p3"/>
          <p:cNvCxnSpPr/>
          <p:nvPr/>
        </p:nvCxnSpPr>
        <p:spPr>
          <a:xfrm>
            <a:off x="425200" y="415650"/>
            <a:ext cx="8296800" cy="0"/>
          </a:xfrm>
          <a:prstGeom prst="straightConnector1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8" name="Google Shape;18;p3"/>
          <p:cNvCxnSpPr/>
          <p:nvPr/>
        </p:nvCxnSpPr>
        <p:spPr>
          <a:xfrm>
            <a:off x="425200" y="4740000"/>
            <a:ext cx="82968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9" name="Google Shape;19;p3"/>
          <p:cNvSpPr txBox="1"/>
          <p:nvPr>
            <p:ph type="title"/>
          </p:nvPr>
        </p:nvSpPr>
        <p:spPr>
          <a:xfrm>
            <a:off x="406425" y="1806825"/>
            <a:ext cx="8296800" cy="154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Google Shape;22;p4"/>
          <p:cNvCxnSpPr/>
          <p:nvPr/>
        </p:nvCxnSpPr>
        <p:spPr>
          <a:xfrm>
            <a:off x="2477724" y="415650"/>
            <a:ext cx="6244200" cy="0"/>
          </a:xfrm>
          <a:prstGeom prst="straightConnector1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3" name="Google Shape;23;p4"/>
          <p:cNvCxnSpPr/>
          <p:nvPr/>
        </p:nvCxnSpPr>
        <p:spPr>
          <a:xfrm>
            <a:off x="2477724" y="4740000"/>
            <a:ext cx="62442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4" name="Google Shape;24;p4"/>
          <p:cNvSpPr txBox="1"/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" type="body"/>
          </p:nvPr>
        </p:nvSpPr>
        <p:spPr>
          <a:xfrm>
            <a:off x="2410112" y="1595776"/>
            <a:ext cx="6321600" cy="300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" name="Google Shape;28;p5"/>
          <p:cNvCxnSpPr/>
          <p:nvPr/>
        </p:nvCxnSpPr>
        <p:spPr>
          <a:xfrm>
            <a:off x="2477724" y="415650"/>
            <a:ext cx="6244200" cy="0"/>
          </a:xfrm>
          <a:prstGeom prst="straightConnector1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9" name="Google Shape;29;p5"/>
          <p:cNvCxnSpPr/>
          <p:nvPr/>
        </p:nvCxnSpPr>
        <p:spPr>
          <a:xfrm>
            <a:off x="2477724" y="4885550"/>
            <a:ext cx="62442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0" name="Google Shape;30;p5"/>
          <p:cNvSpPr txBox="1"/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" type="body"/>
          </p:nvPr>
        </p:nvSpPr>
        <p:spPr>
          <a:xfrm>
            <a:off x="2400303" y="1602675"/>
            <a:ext cx="3071400" cy="300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5"/>
          <p:cNvSpPr txBox="1"/>
          <p:nvPr>
            <p:ph idx="2" type="body"/>
          </p:nvPr>
        </p:nvSpPr>
        <p:spPr>
          <a:xfrm>
            <a:off x="5650572" y="1602675"/>
            <a:ext cx="3071400" cy="300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3" name="Google Shape;33;p5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6"/>
          <p:cNvSpPr txBox="1"/>
          <p:nvPr>
            <p:ph type="title"/>
          </p:nvPr>
        </p:nvSpPr>
        <p:spPr>
          <a:xfrm>
            <a:off x="303300" y="411575"/>
            <a:ext cx="8520600" cy="63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6" name="Google Shape;36;p6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7"/>
          <p:cNvSpPr txBox="1"/>
          <p:nvPr>
            <p:ph type="title"/>
          </p:nvPr>
        </p:nvSpPr>
        <p:spPr>
          <a:xfrm>
            <a:off x="319500" y="936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9" name="Google Shape;39;p7"/>
          <p:cNvSpPr txBox="1"/>
          <p:nvPr>
            <p:ph idx="1" type="body"/>
          </p:nvPr>
        </p:nvSpPr>
        <p:spPr>
          <a:xfrm>
            <a:off x="319500" y="1846804"/>
            <a:ext cx="2808000" cy="280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0" name="Google Shape;40;p7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 txBox="1"/>
          <p:nvPr>
            <p:ph type="title"/>
          </p:nvPr>
        </p:nvSpPr>
        <p:spPr>
          <a:xfrm>
            <a:off x="283103" y="712141"/>
            <a:ext cx="6244200" cy="3835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3" name="Google Shape;43;p8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9"/>
          <p:cNvSpPr/>
          <p:nvPr/>
        </p:nvSpPr>
        <p:spPr>
          <a:xfrm>
            <a:off x="4572000" y="1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6" name="Google Shape;46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7" name="Google Shape;47;p9"/>
          <p:cNvSpPr txBox="1"/>
          <p:nvPr>
            <p:ph type="title"/>
          </p:nvPr>
        </p:nvSpPr>
        <p:spPr>
          <a:xfrm>
            <a:off x="265500" y="1397350"/>
            <a:ext cx="4045200" cy="1318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48" name="Google Shape;48;p9"/>
          <p:cNvSpPr txBox="1"/>
          <p:nvPr>
            <p:ph idx="1" type="subTitle"/>
          </p:nvPr>
        </p:nvSpPr>
        <p:spPr>
          <a:xfrm>
            <a:off x="265500" y="273537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9" name="Google Shape;49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0" name="Google Shape;50;p9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2" name="Google Shape;52;p10"/>
          <p:cNvCxnSpPr/>
          <p:nvPr/>
        </p:nvCxnSpPr>
        <p:spPr>
          <a:xfrm>
            <a:off x="425200" y="4740000"/>
            <a:ext cx="82968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53" name="Google Shape;53;p10"/>
          <p:cNvSpPr txBox="1"/>
          <p:nvPr>
            <p:ph idx="1" type="body"/>
          </p:nvPr>
        </p:nvSpPr>
        <p:spPr>
          <a:xfrm>
            <a:off x="328017" y="4226025"/>
            <a:ext cx="83886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54" name="Google Shape;54;p10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6" name="Google Shape;56;p11"/>
          <p:cNvCxnSpPr/>
          <p:nvPr/>
        </p:nvCxnSpPr>
        <p:spPr>
          <a:xfrm>
            <a:off x="425200" y="4740000"/>
            <a:ext cx="82968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57" name="Google Shape;57;p11"/>
          <p:cNvCxnSpPr/>
          <p:nvPr/>
        </p:nvCxnSpPr>
        <p:spPr>
          <a:xfrm>
            <a:off x="425200" y="415650"/>
            <a:ext cx="8296800" cy="0"/>
          </a:xfrm>
          <a:prstGeom prst="straightConnector1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58" name="Google Shape;58;p11"/>
          <p:cNvSpPr txBox="1"/>
          <p:nvPr>
            <p:ph hasCustomPrompt="1" type="title"/>
          </p:nvPr>
        </p:nvSpPr>
        <p:spPr>
          <a:xfrm>
            <a:off x="853950" y="1304850"/>
            <a:ext cx="7436100" cy="153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r>
              <a:t>xx%</a:t>
            </a:r>
          </a:p>
        </p:txBody>
      </p:sp>
      <p:sp>
        <p:nvSpPr>
          <p:cNvPr id="59" name="Google Shape;59;p11"/>
          <p:cNvSpPr txBox="1"/>
          <p:nvPr>
            <p:ph idx="1" type="body"/>
          </p:nvPr>
        </p:nvSpPr>
        <p:spPr>
          <a:xfrm>
            <a:off x="853950" y="2919450"/>
            <a:ext cx="74361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0" name="Google Shape;60;p11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2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wiss-2">
    <p:bg>
      <p:bgPr>
        <a:solidFill>
          <a:srgbClr val="2D3A42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410112" y="1595776"/>
            <a:ext cx="6321600" cy="300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ato"/>
              <a:buChar char="●"/>
              <a:defRPr sz="18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"/>
              <a:t>‹#›</a:t>
            </a:fld>
            <a:endParaRPr/>
          </a:p>
        </p:txBody>
      </p:sp>
      <p:pic>
        <p:nvPicPr>
          <p:cNvPr id="9" name="Google Shape;9;p1" title="53482242.png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65050" y="39575"/>
            <a:ext cx="393600" cy="393600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0.jpg"/><Relationship Id="rId4" Type="http://schemas.openxmlformats.org/officeDocument/2006/relationships/image" Target="../media/image9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1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3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8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3"/>
          <p:cNvSpPr txBox="1"/>
          <p:nvPr>
            <p:ph idx="1" type="subTitle"/>
          </p:nvPr>
        </p:nvSpPr>
        <p:spPr>
          <a:xfrm>
            <a:off x="2390267" y="3565775"/>
            <a:ext cx="6331500" cy="1241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e"/>
              <a:t>Eric Würth - Max Simon - Sven Kugener</a:t>
            </a:r>
            <a:endParaRPr/>
          </a:p>
        </p:txBody>
      </p:sp>
      <p:pic>
        <p:nvPicPr>
          <p:cNvPr id="68" name="Google Shape;68;p13" title="truenas-community-edition-logo-inverted-rgb-900px-w-72ppi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67875" y="760250"/>
            <a:ext cx="5976299" cy="1407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4"/>
          <p:cNvSpPr txBox="1"/>
          <p:nvPr>
            <p:ph type="title"/>
          </p:nvPr>
        </p:nvSpPr>
        <p:spPr>
          <a:xfrm>
            <a:off x="281075" y="164675"/>
            <a:ext cx="4045200" cy="1318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e">
                <a:solidFill>
                  <a:schemeClr val="lt1"/>
                </a:solidFill>
              </a:rPr>
              <a:t>Content</a:t>
            </a:r>
            <a:endParaRPr>
              <a:solidFill>
                <a:schemeClr val="lt1"/>
              </a:solidFill>
            </a:endParaRPr>
          </a:p>
        </p:txBody>
      </p:sp>
      <p:pic>
        <p:nvPicPr>
          <p:cNvPr id="74" name="Google Shape;74;p14" title="pexels-cookiecutter-17489157.jpg"/>
          <p:cNvPicPr preferRelativeResize="0"/>
          <p:nvPr/>
        </p:nvPicPr>
        <p:blipFill rotWithShape="1">
          <a:blip r:embed="rId3">
            <a:alphaModFix/>
          </a:blip>
          <a:srcRect b="0" l="33586" r="7084" t="0"/>
          <a:stretch/>
        </p:blipFill>
        <p:spPr>
          <a:xfrm>
            <a:off x="4572077" y="0"/>
            <a:ext cx="4571924" cy="514350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5" name="Google Shape;75;p14"/>
          <p:cNvGrpSpPr/>
          <p:nvPr/>
        </p:nvGrpSpPr>
        <p:grpSpPr>
          <a:xfrm>
            <a:off x="518309" y="3289885"/>
            <a:ext cx="3570645" cy="379752"/>
            <a:chOff x="2789787" y="3088625"/>
            <a:chExt cx="4497600" cy="731700"/>
          </a:xfrm>
        </p:grpSpPr>
        <p:sp>
          <p:nvSpPr>
            <p:cNvPr id="76" name="Google Shape;76;p14"/>
            <p:cNvSpPr/>
            <p:nvPr/>
          </p:nvSpPr>
          <p:spPr>
            <a:xfrm>
              <a:off x="2789787" y="3088625"/>
              <a:ext cx="4497600" cy="731700"/>
            </a:xfrm>
            <a:prstGeom prst="rect">
              <a:avLst/>
            </a:prstGeom>
            <a:solidFill>
              <a:srgbClr val="0D5CD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" name="Google Shape;77;p14"/>
            <p:cNvSpPr txBox="1"/>
            <p:nvPr/>
          </p:nvSpPr>
          <p:spPr>
            <a:xfrm>
              <a:off x="2914388" y="3295180"/>
              <a:ext cx="3849900" cy="330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" sz="12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Storage</a:t>
              </a:r>
              <a:endParaRPr sz="12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78" name="Google Shape;78;p14"/>
          <p:cNvGrpSpPr/>
          <p:nvPr/>
        </p:nvGrpSpPr>
        <p:grpSpPr>
          <a:xfrm>
            <a:off x="518309" y="2810185"/>
            <a:ext cx="3570645" cy="379752"/>
            <a:chOff x="2789787" y="3088625"/>
            <a:chExt cx="4497600" cy="731700"/>
          </a:xfrm>
        </p:grpSpPr>
        <p:sp>
          <p:nvSpPr>
            <p:cNvPr id="79" name="Google Shape;79;p14"/>
            <p:cNvSpPr/>
            <p:nvPr/>
          </p:nvSpPr>
          <p:spPr>
            <a:xfrm>
              <a:off x="2789787" y="3088625"/>
              <a:ext cx="4497600" cy="731700"/>
            </a:xfrm>
            <a:prstGeom prst="rect">
              <a:avLst/>
            </a:prstGeom>
            <a:solidFill>
              <a:srgbClr val="0D5CD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" name="Google Shape;80;p14"/>
            <p:cNvSpPr txBox="1"/>
            <p:nvPr/>
          </p:nvSpPr>
          <p:spPr>
            <a:xfrm>
              <a:off x="2914388" y="3295180"/>
              <a:ext cx="3849900" cy="330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" sz="1200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Requirements</a:t>
              </a:r>
              <a:endParaRPr sz="12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81" name="Google Shape;81;p14"/>
          <p:cNvGrpSpPr/>
          <p:nvPr/>
        </p:nvGrpSpPr>
        <p:grpSpPr>
          <a:xfrm>
            <a:off x="518322" y="1854210"/>
            <a:ext cx="3570645" cy="379752"/>
            <a:chOff x="2789787" y="3088625"/>
            <a:chExt cx="4497600" cy="731700"/>
          </a:xfrm>
        </p:grpSpPr>
        <p:sp>
          <p:nvSpPr>
            <p:cNvPr id="82" name="Google Shape;82;p14"/>
            <p:cNvSpPr/>
            <p:nvPr/>
          </p:nvSpPr>
          <p:spPr>
            <a:xfrm>
              <a:off x="2789787" y="3088625"/>
              <a:ext cx="4497600" cy="731700"/>
            </a:xfrm>
            <a:prstGeom prst="rect">
              <a:avLst/>
            </a:prstGeom>
            <a:solidFill>
              <a:srgbClr val="0D5CD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" name="Google Shape;83;p14"/>
            <p:cNvSpPr txBox="1"/>
            <p:nvPr/>
          </p:nvSpPr>
          <p:spPr>
            <a:xfrm>
              <a:off x="2914388" y="3295180"/>
              <a:ext cx="3849900" cy="330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" sz="12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What is TrueNAS</a:t>
              </a:r>
              <a:endParaRPr sz="12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84" name="Google Shape;84;p14"/>
          <p:cNvGrpSpPr/>
          <p:nvPr/>
        </p:nvGrpSpPr>
        <p:grpSpPr>
          <a:xfrm>
            <a:off x="518309" y="2331322"/>
            <a:ext cx="3570645" cy="379752"/>
            <a:chOff x="2789787" y="3088625"/>
            <a:chExt cx="4497600" cy="731700"/>
          </a:xfrm>
        </p:grpSpPr>
        <p:sp>
          <p:nvSpPr>
            <p:cNvPr id="85" name="Google Shape;85;p14"/>
            <p:cNvSpPr/>
            <p:nvPr/>
          </p:nvSpPr>
          <p:spPr>
            <a:xfrm>
              <a:off x="2789787" y="3088625"/>
              <a:ext cx="4497600" cy="731700"/>
            </a:xfrm>
            <a:prstGeom prst="rect">
              <a:avLst/>
            </a:prstGeom>
            <a:solidFill>
              <a:srgbClr val="0D5CD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" name="Google Shape;86;p14"/>
            <p:cNvSpPr txBox="1"/>
            <p:nvPr/>
          </p:nvSpPr>
          <p:spPr>
            <a:xfrm>
              <a:off x="2914388" y="3295180"/>
              <a:ext cx="3849900" cy="330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" sz="12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Key Features</a:t>
              </a:r>
              <a:endParaRPr sz="12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87" name="Google Shape;87;p14"/>
          <p:cNvGrpSpPr/>
          <p:nvPr/>
        </p:nvGrpSpPr>
        <p:grpSpPr>
          <a:xfrm>
            <a:off x="518309" y="3769610"/>
            <a:ext cx="3570645" cy="379752"/>
            <a:chOff x="2789787" y="3088625"/>
            <a:chExt cx="4497600" cy="731700"/>
          </a:xfrm>
        </p:grpSpPr>
        <p:sp>
          <p:nvSpPr>
            <p:cNvPr id="88" name="Google Shape;88;p14"/>
            <p:cNvSpPr/>
            <p:nvPr/>
          </p:nvSpPr>
          <p:spPr>
            <a:xfrm>
              <a:off x="2789787" y="3088625"/>
              <a:ext cx="4497600" cy="731700"/>
            </a:xfrm>
            <a:prstGeom prst="rect">
              <a:avLst/>
            </a:prstGeom>
            <a:solidFill>
              <a:srgbClr val="0D5CD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" name="Google Shape;89;p14"/>
            <p:cNvSpPr txBox="1"/>
            <p:nvPr/>
          </p:nvSpPr>
          <p:spPr>
            <a:xfrm>
              <a:off x="2914388" y="3295180"/>
              <a:ext cx="3849900" cy="330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" sz="12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TrueNAS Enterprise &amp; Connect</a:t>
              </a:r>
              <a:endParaRPr sz="12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90" name="Google Shape;90;p14"/>
          <p:cNvGrpSpPr/>
          <p:nvPr/>
        </p:nvGrpSpPr>
        <p:grpSpPr>
          <a:xfrm>
            <a:off x="518359" y="4249335"/>
            <a:ext cx="3570645" cy="379752"/>
            <a:chOff x="2789787" y="3088625"/>
            <a:chExt cx="4497600" cy="731700"/>
          </a:xfrm>
        </p:grpSpPr>
        <p:sp>
          <p:nvSpPr>
            <p:cNvPr id="91" name="Google Shape;91;p14"/>
            <p:cNvSpPr/>
            <p:nvPr/>
          </p:nvSpPr>
          <p:spPr>
            <a:xfrm>
              <a:off x="2789787" y="3088625"/>
              <a:ext cx="4497600" cy="731700"/>
            </a:xfrm>
            <a:prstGeom prst="rect">
              <a:avLst/>
            </a:prstGeom>
            <a:solidFill>
              <a:srgbClr val="0D5CD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" name="Google Shape;92;p14"/>
            <p:cNvSpPr txBox="1"/>
            <p:nvPr/>
          </p:nvSpPr>
          <p:spPr>
            <a:xfrm>
              <a:off x="2914388" y="3295180"/>
              <a:ext cx="3849900" cy="330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" sz="12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Demo</a:t>
              </a:r>
              <a:endParaRPr sz="12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5"/>
          <p:cNvSpPr txBox="1"/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e">
                <a:solidFill>
                  <a:schemeClr val="lt1"/>
                </a:solidFill>
              </a:rPr>
              <a:t>What is TrueNAS?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98" name="Google Shape;98;p15"/>
          <p:cNvSpPr txBox="1"/>
          <p:nvPr>
            <p:ph idx="2" type="body"/>
          </p:nvPr>
        </p:nvSpPr>
        <p:spPr>
          <a:xfrm>
            <a:off x="2400378" y="1602675"/>
            <a:ext cx="6321600" cy="300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</a:pPr>
            <a:r>
              <a:rPr lang="de" sz="1600">
                <a:solidFill>
                  <a:schemeClr val="lt1"/>
                </a:solidFill>
              </a:rPr>
              <a:t>Open Source</a:t>
            </a:r>
            <a:endParaRPr sz="1600">
              <a:solidFill>
                <a:schemeClr val="lt1"/>
              </a:solidFill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Char char="●"/>
            </a:pPr>
            <a:r>
              <a:rPr lang="de" sz="1600">
                <a:solidFill>
                  <a:schemeClr val="lt1"/>
                </a:solidFill>
              </a:rPr>
              <a:t>TrueNAS Scale(Linux)</a:t>
            </a:r>
            <a:r>
              <a:rPr lang="de" sz="1600">
                <a:solidFill>
                  <a:schemeClr val="lt1"/>
                </a:solidFill>
              </a:rPr>
              <a:t> &amp; TrueNAS </a:t>
            </a:r>
            <a:r>
              <a:rPr lang="de" sz="1600">
                <a:solidFill>
                  <a:schemeClr val="lt1"/>
                </a:solidFill>
              </a:rPr>
              <a:t>Core (FreeBSD)</a:t>
            </a:r>
            <a:endParaRPr sz="1600">
              <a:solidFill>
                <a:schemeClr val="lt1"/>
              </a:solidFill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Char char="●"/>
            </a:pPr>
            <a:r>
              <a:rPr lang="de" sz="1600">
                <a:solidFill>
                  <a:schemeClr val="lt1"/>
                </a:solidFill>
              </a:rPr>
              <a:t>Based on Linux/Debian</a:t>
            </a:r>
            <a:endParaRPr sz="1600">
              <a:solidFill>
                <a:schemeClr val="lt1"/>
              </a:solidFill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Char char="●"/>
            </a:pPr>
            <a:r>
              <a:rPr lang="de" sz="1600">
                <a:solidFill>
                  <a:schemeClr val="lt1"/>
                </a:solidFill>
              </a:rPr>
              <a:t>iXSystems in 2005</a:t>
            </a:r>
            <a:endParaRPr sz="1600">
              <a:solidFill>
                <a:schemeClr val="lt1"/>
              </a:solidFill>
            </a:endParaRPr>
          </a:p>
        </p:txBody>
      </p:sp>
      <p:pic>
        <p:nvPicPr>
          <p:cNvPr id="99" name="Google Shape;99;p15" title="ixsystems_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2200" y="1211350"/>
            <a:ext cx="2288050" cy="1525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6"/>
          <p:cNvSpPr txBox="1"/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e">
                <a:solidFill>
                  <a:schemeClr val="lt1"/>
                </a:solidFill>
              </a:rPr>
              <a:t>Key Features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05" name="Google Shape;105;p16"/>
          <p:cNvSpPr txBox="1"/>
          <p:nvPr>
            <p:ph idx="2" type="body"/>
          </p:nvPr>
        </p:nvSpPr>
        <p:spPr>
          <a:xfrm>
            <a:off x="2400378" y="1602675"/>
            <a:ext cx="6321600" cy="300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</a:pPr>
            <a:r>
              <a:rPr lang="de" sz="1600">
                <a:solidFill>
                  <a:schemeClr val="lt1"/>
                </a:solidFill>
              </a:rPr>
              <a:t>Docker Apps → Plex, Nextcloud, Jellyfin</a:t>
            </a:r>
            <a:endParaRPr sz="1600">
              <a:solidFill>
                <a:schemeClr val="lt1"/>
              </a:solidFill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Char char="●"/>
            </a:pPr>
            <a:r>
              <a:rPr lang="de" sz="1600">
                <a:solidFill>
                  <a:schemeClr val="lt1"/>
                </a:solidFill>
              </a:rPr>
              <a:t>Virtualization → VM +  Container</a:t>
            </a:r>
            <a:endParaRPr sz="1600">
              <a:solidFill>
                <a:schemeClr val="lt1"/>
              </a:solidFill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Char char="●"/>
            </a:pPr>
            <a:r>
              <a:rPr lang="de" sz="1600">
                <a:solidFill>
                  <a:schemeClr val="lt1"/>
                </a:solidFill>
              </a:rPr>
              <a:t>Cloud Sync → Google Drive, Amazon S3</a:t>
            </a:r>
            <a:endParaRPr sz="1600">
              <a:solidFill>
                <a:schemeClr val="lt1"/>
              </a:solidFill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Char char="●"/>
            </a:pPr>
            <a:r>
              <a:rPr lang="de" sz="1600">
                <a:solidFill>
                  <a:schemeClr val="lt1"/>
                </a:solidFill>
              </a:rPr>
              <a:t>File Sharing → SMB, NFS, ISCSI</a:t>
            </a:r>
            <a:endParaRPr sz="1600">
              <a:solidFill>
                <a:schemeClr val="lt1"/>
              </a:solidFill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Char char="●"/>
            </a:pPr>
            <a:r>
              <a:rPr lang="de" sz="1600">
                <a:solidFill>
                  <a:schemeClr val="lt1"/>
                </a:solidFill>
              </a:rPr>
              <a:t>Security → Encryption, 2FA, ACL-Control</a:t>
            </a:r>
            <a:endParaRPr sz="1600">
              <a:solidFill>
                <a:schemeClr val="lt1"/>
              </a:solidFill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Char char="●"/>
            </a:pPr>
            <a:r>
              <a:rPr lang="de" sz="1600">
                <a:solidFill>
                  <a:schemeClr val="lt1"/>
                </a:solidFill>
              </a:rPr>
              <a:t>Scalability → Support 1.255 Disks or 25PB </a:t>
            </a:r>
            <a:endParaRPr sz="1600">
              <a:solidFill>
                <a:schemeClr val="lt1"/>
              </a:solidFill>
            </a:endParaRPr>
          </a:p>
        </p:txBody>
      </p:sp>
      <p:pic>
        <p:nvPicPr>
          <p:cNvPr id="106" name="Google Shape;106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6475" y="1163150"/>
            <a:ext cx="2095580" cy="1759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165072" y="3218600"/>
            <a:ext cx="1386474" cy="13864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7"/>
          <p:cNvSpPr txBox="1"/>
          <p:nvPr>
            <p:ph type="title"/>
          </p:nvPr>
        </p:nvSpPr>
        <p:spPr>
          <a:xfrm>
            <a:off x="257700" y="345000"/>
            <a:ext cx="4045200" cy="664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e" sz="3000">
                <a:solidFill>
                  <a:schemeClr val="lt1"/>
                </a:solidFill>
              </a:rPr>
              <a:t>Requirements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113" name="Google Shape;113;p17"/>
          <p:cNvSpPr txBox="1"/>
          <p:nvPr>
            <p:ph idx="4294967295" type="body"/>
          </p:nvPr>
        </p:nvSpPr>
        <p:spPr>
          <a:xfrm>
            <a:off x="257700" y="1477150"/>
            <a:ext cx="4045200" cy="266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</a:pPr>
            <a:r>
              <a:rPr lang="de" sz="1600">
                <a:solidFill>
                  <a:schemeClr val="lt1"/>
                </a:solidFill>
              </a:rPr>
              <a:t>8-16GB Ram</a:t>
            </a:r>
            <a:endParaRPr sz="1600">
              <a:solidFill>
                <a:schemeClr val="lt1"/>
              </a:solidFill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Char char="●"/>
            </a:pPr>
            <a:r>
              <a:rPr lang="de" sz="1600">
                <a:solidFill>
                  <a:schemeClr val="lt1"/>
                </a:solidFill>
              </a:rPr>
              <a:t>16GB SSD Boot drive</a:t>
            </a:r>
            <a:endParaRPr sz="1600">
              <a:solidFill>
                <a:schemeClr val="lt1"/>
              </a:solidFill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Char char="●"/>
            </a:pPr>
            <a:r>
              <a:rPr lang="de" sz="1600">
                <a:solidFill>
                  <a:schemeClr val="lt1"/>
                </a:solidFill>
              </a:rPr>
              <a:t>64-Bit x86-CPU</a:t>
            </a:r>
            <a:endParaRPr sz="1600">
              <a:solidFill>
                <a:schemeClr val="lt1"/>
              </a:solidFill>
            </a:endParaRPr>
          </a:p>
        </p:txBody>
      </p:sp>
      <p:pic>
        <p:nvPicPr>
          <p:cNvPr id="114" name="Google Shape;114;p17" title="2_a2.jpg"/>
          <p:cNvPicPr preferRelativeResize="0"/>
          <p:nvPr/>
        </p:nvPicPr>
        <p:blipFill rotWithShape="1">
          <a:blip r:embed="rId3">
            <a:alphaModFix/>
          </a:blip>
          <a:srcRect b="7805" l="0" r="0" t="7814"/>
          <a:stretch/>
        </p:blipFill>
        <p:spPr>
          <a:xfrm>
            <a:off x="4572000" y="0"/>
            <a:ext cx="4572000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8"/>
          <p:cNvSpPr txBox="1"/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e">
                <a:solidFill>
                  <a:schemeClr val="lt1"/>
                </a:solidFill>
              </a:rPr>
              <a:t>Storage - Folder Sharing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20" name="Google Shape;120;p18"/>
          <p:cNvSpPr txBox="1"/>
          <p:nvPr>
            <p:ph idx="2" type="body"/>
          </p:nvPr>
        </p:nvSpPr>
        <p:spPr>
          <a:xfrm>
            <a:off x="2400378" y="1602675"/>
            <a:ext cx="6321600" cy="300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</a:pPr>
            <a:r>
              <a:rPr lang="de" sz="1600">
                <a:solidFill>
                  <a:schemeClr val="lt1"/>
                </a:solidFill>
              </a:rPr>
              <a:t>Uses SMB (server message block) to share folders over Network</a:t>
            </a:r>
            <a:endParaRPr sz="1600">
              <a:solidFill>
                <a:schemeClr val="lt1"/>
              </a:solidFill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Char char="●"/>
            </a:pPr>
            <a:r>
              <a:rPr lang="de" sz="1600">
                <a:solidFill>
                  <a:schemeClr val="lt1"/>
                </a:solidFill>
              </a:rPr>
              <a:t>Works on Windows, Linux and </a:t>
            </a:r>
            <a:r>
              <a:rPr lang="de" sz="1600">
                <a:solidFill>
                  <a:schemeClr val="lt1"/>
                </a:solidFill>
              </a:rPr>
              <a:t>MacOS</a:t>
            </a:r>
            <a:endParaRPr sz="1600">
              <a:solidFill>
                <a:schemeClr val="lt1"/>
              </a:solidFill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Char char="●"/>
            </a:pPr>
            <a:r>
              <a:rPr lang="de" sz="1600">
                <a:solidFill>
                  <a:schemeClr val="lt1"/>
                </a:solidFill>
              </a:rPr>
              <a:t>TrueNAS has its own user system</a:t>
            </a:r>
            <a:endParaRPr sz="1600">
              <a:solidFill>
                <a:schemeClr val="lt1"/>
              </a:solidFill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Char char="●"/>
            </a:pPr>
            <a:r>
              <a:rPr lang="de" sz="1600">
                <a:solidFill>
                  <a:schemeClr val="lt1"/>
                </a:solidFill>
              </a:rPr>
              <a:t>Permissions are set using acl’s (access control list)</a:t>
            </a:r>
            <a:endParaRPr sz="1600">
              <a:solidFill>
                <a:schemeClr val="lt1"/>
              </a:solidFill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Char char="●"/>
            </a:pPr>
            <a:r>
              <a:rPr lang="de" sz="1600">
                <a:solidFill>
                  <a:schemeClr val="lt1"/>
                </a:solidFill>
              </a:rPr>
              <a:t>No client software needed</a:t>
            </a:r>
            <a:endParaRPr sz="1600">
              <a:solidFill>
                <a:schemeClr val="lt1"/>
              </a:solidFill>
            </a:endParaRPr>
          </a:p>
        </p:txBody>
      </p:sp>
      <p:pic>
        <p:nvPicPr>
          <p:cNvPr id="121" name="Google Shape;121;p18" title="6711851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8400" y="1724038"/>
            <a:ext cx="1695425" cy="1695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9"/>
          <p:cNvSpPr txBox="1"/>
          <p:nvPr>
            <p:ph type="title"/>
          </p:nvPr>
        </p:nvSpPr>
        <p:spPr>
          <a:xfrm>
            <a:off x="210850" y="152575"/>
            <a:ext cx="4045200" cy="845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e" sz="3000">
                <a:solidFill>
                  <a:schemeClr val="lt1"/>
                </a:solidFill>
              </a:rPr>
              <a:t>Storage - RAID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127" name="Google Shape;127;p19"/>
          <p:cNvSpPr txBox="1"/>
          <p:nvPr>
            <p:ph idx="4294967295" type="body"/>
          </p:nvPr>
        </p:nvSpPr>
        <p:spPr>
          <a:xfrm>
            <a:off x="210850" y="1336000"/>
            <a:ext cx="4045200" cy="2119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Char char="●"/>
            </a:pPr>
            <a:r>
              <a:rPr lang="de" sz="1600">
                <a:solidFill>
                  <a:schemeClr val="lt1"/>
                </a:solidFill>
              </a:rPr>
              <a:t>Software RAID</a:t>
            </a:r>
            <a:endParaRPr sz="1600">
              <a:solidFill>
                <a:schemeClr val="lt1"/>
              </a:solidFill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Char char="●"/>
            </a:pPr>
            <a:r>
              <a:rPr lang="de" sz="1600">
                <a:solidFill>
                  <a:schemeClr val="lt1"/>
                </a:solidFill>
              </a:rPr>
              <a:t>RAID Support: 0, 1, 5, 6</a:t>
            </a:r>
            <a:endParaRPr sz="1600">
              <a:solidFill>
                <a:schemeClr val="lt1"/>
              </a:solidFill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Char char="●"/>
            </a:pPr>
            <a:r>
              <a:rPr lang="de" sz="1600">
                <a:solidFill>
                  <a:schemeClr val="lt1"/>
                </a:solidFill>
              </a:rPr>
              <a:t>ZFS Filesystem</a:t>
            </a:r>
            <a:endParaRPr sz="1600">
              <a:solidFill>
                <a:schemeClr val="lt1"/>
              </a:solidFill>
            </a:endParaRPr>
          </a:p>
        </p:txBody>
      </p:sp>
      <p:pic>
        <p:nvPicPr>
          <p:cNvPr id="128" name="Google Shape;128;p19" title="rz58GuGbELv42qFzRA9mWf.png"/>
          <p:cNvPicPr preferRelativeResize="0"/>
          <p:nvPr/>
        </p:nvPicPr>
        <p:blipFill rotWithShape="1">
          <a:blip r:embed="rId3">
            <a:alphaModFix/>
          </a:blip>
          <a:srcRect b="1210" l="26736" r="23142" t="-1210"/>
          <a:stretch/>
        </p:blipFill>
        <p:spPr>
          <a:xfrm>
            <a:off x="4572000" y="0"/>
            <a:ext cx="4583151" cy="5137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0"/>
          <p:cNvSpPr txBox="1"/>
          <p:nvPr>
            <p:ph idx="2" type="body"/>
          </p:nvPr>
        </p:nvSpPr>
        <p:spPr>
          <a:xfrm>
            <a:off x="5650575" y="1667225"/>
            <a:ext cx="3071400" cy="2937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</a:pPr>
            <a:r>
              <a:rPr lang="de" sz="1600">
                <a:solidFill>
                  <a:schemeClr val="lt1"/>
                </a:solidFill>
              </a:rPr>
              <a:t>High Availability</a:t>
            </a:r>
            <a:endParaRPr sz="1600">
              <a:solidFill>
                <a:schemeClr val="lt1"/>
              </a:solidFill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Char char="●"/>
            </a:pPr>
            <a:r>
              <a:rPr lang="de" sz="1600">
                <a:solidFill>
                  <a:schemeClr val="lt1"/>
                </a:solidFill>
              </a:rPr>
              <a:t>Ransomware Protection</a:t>
            </a:r>
            <a:endParaRPr sz="1600">
              <a:solidFill>
                <a:schemeClr val="lt1"/>
              </a:solidFill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Char char="●"/>
            </a:pPr>
            <a:r>
              <a:rPr lang="de" sz="1600">
                <a:solidFill>
                  <a:schemeClr val="lt1"/>
                </a:solidFill>
              </a:rPr>
              <a:t>24/7 Support</a:t>
            </a:r>
            <a:endParaRPr sz="16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</a:endParaRPr>
          </a:p>
        </p:txBody>
      </p:sp>
      <p:sp>
        <p:nvSpPr>
          <p:cNvPr id="134" name="Google Shape;134;p20"/>
          <p:cNvSpPr txBox="1"/>
          <p:nvPr>
            <p:ph idx="1" type="body"/>
          </p:nvPr>
        </p:nvSpPr>
        <p:spPr>
          <a:xfrm>
            <a:off x="688325" y="1667225"/>
            <a:ext cx="3071400" cy="287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Char char="●"/>
            </a:pPr>
            <a:r>
              <a:rPr lang="de" sz="1600">
                <a:solidFill>
                  <a:schemeClr val="lt1"/>
                </a:solidFill>
              </a:rPr>
              <a:t>Centralized Monitoring</a:t>
            </a:r>
            <a:endParaRPr sz="1600">
              <a:solidFill>
                <a:schemeClr val="lt1"/>
              </a:solidFill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Char char="●"/>
            </a:pPr>
            <a:r>
              <a:rPr lang="de" sz="1600">
                <a:solidFill>
                  <a:schemeClr val="lt1"/>
                </a:solidFill>
              </a:rPr>
              <a:t>Replication </a:t>
            </a:r>
            <a:r>
              <a:rPr lang="de" sz="1600">
                <a:solidFill>
                  <a:schemeClr val="lt1"/>
                </a:solidFill>
              </a:rPr>
              <a:t>Management</a:t>
            </a:r>
            <a:endParaRPr sz="1600">
              <a:solidFill>
                <a:schemeClr val="lt1"/>
              </a:solidFill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Char char="●"/>
            </a:pPr>
            <a:r>
              <a:rPr lang="de" sz="1600">
                <a:solidFill>
                  <a:schemeClr val="lt1"/>
                </a:solidFill>
              </a:rPr>
              <a:t>Proactive Alerts</a:t>
            </a:r>
            <a:endParaRPr sz="16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</p:txBody>
      </p:sp>
      <p:cxnSp>
        <p:nvCxnSpPr>
          <p:cNvPr id="135" name="Google Shape;135;p20"/>
          <p:cNvCxnSpPr/>
          <p:nvPr/>
        </p:nvCxnSpPr>
        <p:spPr>
          <a:xfrm>
            <a:off x="2477724" y="415650"/>
            <a:ext cx="6244200" cy="0"/>
          </a:xfrm>
          <a:prstGeom prst="straightConnector1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36" name="Google Shape;136;p20"/>
          <p:cNvCxnSpPr/>
          <p:nvPr/>
        </p:nvCxnSpPr>
        <p:spPr>
          <a:xfrm>
            <a:off x="4572000" y="1667225"/>
            <a:ext cx="0" cy="2076900"/>
          </a:xfrm>
          <a:prstGeom prst="straightConnector1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37" name="Google Shape;137;p20"/>
          <p:cNvSpPr txBox="1"/>
          <p:nvPr>
            <p:ph type="title"/>
          </p:nvPr>
        </p:nvSpPr>
        <p:spPr>
          <a:xfrm>
            <a:off x="530700" y="458825"/>
            <a:ext cx="80826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e">
                <a:solidFill>
                  <a:schemeClr val="lt1"/>
                </a:solidFill>
              </a:rPr>
              <a:t>TrueNAS Enterprise &amp; Connect </a:t>
            </a:r>
            <a:r>
              <a:rPr lang="de" sz="2200">
                <a:solidFill>
                  <a:schemeClr val="lt1"/>
                </a:solidFill>
              </a:rPr>
              <a:t> </a:t>
            </a:r>
            <a:r>
              <a:rPr lang="de">
                <a:solidFill>
                  <a:schemeClr val="lt1"/>
                </a:solidFill>
              </a:rPr>
              <a:t>Appliance</a:t>
            </a:r>
            <a:endParaRPr sz="38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38" name="Google Shape;138;p20"/>
          <p:cNvSpPr txBox="1"/>
          <p:nvPr>
            <p:ph type="title"/>
          </p:nvPr>
        </p:nvSpPr>
        <p:spPr>
          <a:xfrm>
            <a:off x="750425" y="1031825"/>
            <a:ext cx="29472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e" sz="2200">
                <a:solidFill>
                  <a:schemeClr val="lt1"/>
                </a:solidFill>
              </a:rPr>
              <a:t>TrueNAS Connect</a:t>
            </a:r>
            <a:endParaRPr sz="2200">
              <a:solidFill>
                <a:schemeClr val="lt1"/>
              </a:solidFill>
            </a:endParaRPr>
          </a:p>
        </p:txBody>
      </p:sp>
      <p:sp>
        <p:nvSpPr>
          <p:cNvPr id="139" name="Google Shape;139;p20"/>
          <p:cNvSpPr txBox="1"/>
          <p:nvPr/>
        </p:nvSpPr>
        <p:spPr>
          <a:xfrm>
            <a:off x="5650575" y="1087925"/>
            <a:ext cx="30714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de" sz="22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 TrueNAS Enterprise  </a:t>
            </a:r>
            <a:endParaRPr sz="2200"/>
          </a:p>
        </p:txBody>
      </p:sp>
      <p:pic>
        <p:nvPicPr>
          <p:cNvPr id="140" name="Google Shape;140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82995" y="3175277"/>
            <a:ext cx="3071400" cy="14784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1"/>
          <p:cNvSpPr txBox="1"/>
          <p:nvPr>
            <p:ph idx="2" type="body"/>
          </p:nvPr>
        </p:nvSpPr>
        <p:spPr>
          <a:xfrm>
            <a:off x="5209575" y="1667225"/>
            <a:ext cx="3778800" cy="318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Char char="●"/>
            </a:pPr>
            <a:r>
              <a:rPr lang="de" sz="1600">
                <a:solidFill>
                  <a:schemeClr val="lt1"/>
                </a:solidFill>
              </a:rPr>
              <a:t>Mini - Series start 2.000$</a:t>
            </a:r>
            <a:endParaRPr sz="1600">
              <a:solidFill>
                <a:schemeClr val="lt1"/>
              </a:solidFill>
            </a:endParaRPr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Char char="○"/>
            </a:pPr>
            <a:r>
              <a:rPr lang="de" sz="1600">
                <a:solidFill>
                  <a:schemeClr val="lt1"/>
                </a:solidFill>
              </a:rPr>
              <a:t>HomeOffice</a:t>
            </a:r>
            <a:endParaRPr sz="1600">
              <a:solidFill>
                <a:schemeClr val="lt1"/>
              </a:solidFill>
            </a:endParaRPr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Char char="○"/>
            </a:pPr>
            <a:r>
              <a:rPr lang="de" sz="1600">
                <a:solidFill>
                  <a:schemeClr val="lt1"/>
                </a:solidFill>
              </a:rPr>
              <a:t>5-12 Drive Bays</a:t>
            </a:r>
            <a:endParaRPr sz="1600">
              <a:solidFill>
                <a:schemeClr val="lt1"/>
              </a:solidFill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Char char="●"/>
            </a:pPr>
            <a:r>
              <a:rPr lang="de" sz="1600">
                <a:solidFill>
                  <a:schemeClr val="lt1"/>
                </a:solidFill>
              </a:rPr>
              <a:t>R - Series</a:t>
            </a:r>
            <a:r>
              <a:rPr lang="de" sz="1600">
                <a:solidFill>
                  <a:schemeClr val="lt1"/>
                </a:solidFill>
              </a:rPr>
              <a:t> start 5.000$</a:t>
            </a:r>
            <a:endParaRPr sz="1600">
              <a:solidFill>
                <a:schemeClr val="lt1"/>
              </a:solidFill>
            </a:endParaRPr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Char char="○"/>
            </a:pPr>
            <a:r>
              <a:rPr lang="de" sz="1600">
                <a:solidFill>
                  <a:schemeClr val="lt1"/>
                </a:solidFill>
              </a:rPr>
              <a:t>Rack Server</a:t>
            </a:r>
            <a:endParaRPr sz="1600">
              <a:solidFill>
                <a:schemeClr val="lt1"/>
              </a:solidFill>
            </a:endParaRPr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Char char="○"/>
            </a:pPr>
            <a:r>
              <a:rPr lang="de" sz="1600">
                <a:solidFill>
                  <a:schemeClr val="lt1"/>
                </a:solidFill>
              </a:rPr>
              <a:t>up to 3PB</a:t>
            </a:r>
            <a:endParaRPr sz="1600">
              <a:solidFill>
                <a:schemeClr val="lt1"/>
              </a:solidFill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Char char="●"/>
            </a:pPr>
            <a:r>
              <a:rPr lang="de" sz="1600">
                <a:solidFill>
                  <a:schemeClr val="lt1"/>
                </a:solidFill>
              </a:rPr>
              <a:t>M - Series start 20.000$</a:t>
            </a:r>
            <a:endParaRPr sz="1600">
              <a:solidFill>
                <a:schemeClr val="lt1"/>
              </a:solidFill>
            </a:endParaRPr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Char char="○"/>
            </a:pPr>
            <a:r>
              <a:rPr lang="de" sz="1600">
                <a:solidFill>
                  <a:schemeClr val="lt1"/>
                </a:solidFill>
              </a:rPr>
              <a:t>Dual Controller</a:t>
            </a:r>
            <a:endParaRPr sz="1600">
              <a:solidFill>
                <a:schemeClr val="lt1"/>
              </a:solidFill>
            </a:endParaRPr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Char char="○"/>
            </a:pPr>
            <a:r>
              <a:rPr lang="de" sz="1600">
                <a:solidFill>
                  <a:schemeClr val="lt1"/>
                </a:solidFill>
              </a:rPr>
              <a:t>up to 20PB</a:t>
            </a:r>
            <a:endParaRPr sz="1600">
              <a:solidFill>
                <a:schemeClr val="lt1"/>
              </a:solidFill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Char char="●"/>
            </a:pPr>
            <a:r>
              <a:rPr lang="de" sz="1600">
                <a:solidFill>
                  <a:schemeClr val="lt1"/>
                </a:solidFill>
              </a:rPr>
              <a:t>F - Series Price on request</a:t>
            </a:r>
            <a:endParaRPr sz="1600">
              <a:solidFill>
                <a:schemeClr val="lt1"/>
              </a:solidFill>
            </a:endParaRPr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Char char="○"/>
            </a:pPr>
            <a:r>
              <a:rPr lang="de" sz="1600">
                <a:solidFill>
                  <a:schemeClr val="lt1"/>
                </a:solidFill>
              </a:rPr>
              <a:t>NVMe Only</a:t>
            </a:r>
            <a:endParaRPr sz="16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</a:endParaRPr>
          </a:p>
        </p:txBody>
      </p:sp>
      <p:sp>
        <p:nvSpPr>
          <p:cNvPr id="146" name="Google Shape;146;p21"/>
          <p:cNvSpPr txBox="1"/>
          <p:nvPr>
            <p:ph idx="1" type="body"/>
          </p:nvPr>
        </p:nvSpPr>
        <p:spPr>
          <a:xfrm>
            <a:off x="688325" y="1667225"/>
            <a:ext cx="3420300" cy="287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Char char="●"/>
            </a:pPr>
            <a:r>
              <a:rPr lang="de" sz="1600">
                <a:solidFill>
                  <a:schemeClr val="lt1"/>
                </a:solidFill>
              </a:rPr>
              <a:t>$6/month or $60/year</a:t>
            </a:r>
            <a:endParaRPr sz="16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</p:txBody>
      </p:sp>
      <p:cxnSp>
        <p:nvCxnSpPr>
          <p:cNvPr id="147" name="Google Shape;147;p21"/>
          <p:cNvCxnSpPr/>
          <p:nvPr/>
        </p:nvCxnSpPr>
        <p:spPr>
          <a:xfrm>
            <a:off x="4572000" y="1667225"/>
            <a:ext cx="0" cy="2076900"/>
          </a:xfrm>
          <a:prstGeom prst="straightConnector1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48" name="Google Shape;148;p21"/>
          <p:cNvSpPr txBox="1"/>
          <p:nvPr>
            <p:ph type="title"/>
          </p:nvPr>
        </p:nvSpPr>
        <p:spPr>
          <a:xfrm>
            <a:off x="530700" y="458825"/>
            <a:ext cx="80826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e">
                <a:solidFill>
                  <a:schemeClr val="lt1"/>
                </a:solidFill>
              </a:rPr>
              <a:t>TrueNAS Enterprise &amp; Connect </a:t>
            </a:r>
            <a:r>
              <a:rPr lang="de" sz="2200">
                <a:solidFill>
                  <a:schemeClr val="lt1"/>
                </a:solidFill>
              </a:rPr>
              <a:t> </a:t>
            </a:r>
            <a:r>
              <a:rPr lang="de">
                <a:solidFill>
                  <a:schemeClr val="lt1"/>
                </a:solidFill>
              </a:rPr>
              <a:t>Appliance</a:t>
            </a:r>
            <a:endParaRPr sz="38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49" name="Google Shape;149;p21"/>
          <p:cNvSpPr txBox="1"/>
          <p:nvPr>
            <p:ph type="title"/>
          </p:nvPr>
        </p:nvSpPr>
        <p:spPr>
          <a:xfrm>
            <a:off x="750425" y="1031825"/>
            <a:ext cx="29472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e" sz="2200">
                <a:solidFill>
                  <a:schemeClr val="lt1"/>
                </a:solidFill>
              </a:rPr>
              <a:t>TrueNAS Connect</a:t>
            </a:r>
            <a:endParaRPr sz="2200">
              <a:solidFill>
                <a:schemeClr val="lt1"/>
              </a:solidFill>
            </a:endParaRPr>
          </a:p>
        </p:txBody>
      </p:sp>
      <p:sp>
        <p:nvSpPr>
          <p:cNvPr id="150" name="Google Shape;150;p21"/>
          <p:cNvSpPr txBox="1"/>
          <p:nvPr/>
        </p:nvSpPr>
        <p:spPr>
          <a:xfrm>
            <a:off x="5650575" y="1087925"/>
            <a:ext cx="30714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de" sz="22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 TrueNAS Enterprise  </a:t>
            </a:r>
            <a:endParaRPr sz="2200"/>
          </a:p>
        </p:txBody>
      </p:sp>
      <p:pic>
        <p:nvPicPr>
          <p:cNvPr id="151" name="Google Shape;151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0650" y="3242175"/>
            <a:ext cx="1577999" cy="1578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2"/>
          <p:cNvSpPr txBox="1"/>
          <p:nvPr>
            <p:ph type="title"/>
          </p:nvPr>
        </p:nvSpPr>
        <p:spPr>
          <a:xfrm>
            <a:off x="406425" y="1806825"/>
            <a:ext cx="8296800" cy="154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e"/>
              <a:t>Demo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3"/>
          <p:cNvSpPr txBox="1"/>
          <p:nvPr>
            <p:ph type="title"/>
          </p:nvPr>
        </p:nvSpPr>
        <p:spPr>
          <a:xfrm>
            <a:off x="406425" y="1806825"/>
            <a:ext cx="8296800" cy="154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e"/>
              <a:t>Conclusion</a:t>
            </a:r>
            <a:endParaRPr/>
          </a:p>
        </p:txBody>
      </p:sp>
      <p:pic>
        <p:nvPicPr>
          <p:cNvPr id="162" name="Google Shape;162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7600" y="2716200"/>
            <a:ext cx="1973475" cy="1973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4"/>
          <p:cNvSpPr txBox="1"/>
          <p:nvPr>
            <p:ph type="title"/>
          </p:nvPr>
        </p:nvSpPr>
        <p:spPr>
          <a:xfrm>
            <a:off x="406425" y="1806825"/>
            <a:ext cx="8296800" cy="154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e"/>
              <a:t>Questions?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wiss">
  <a:themeElements>
    <a:clrScheme name="Swiss">
      <a:dk1>
        <a:srgbClr val="B7B7B7"/>
      </a:dk1>
      <a:lt1>
        <a:srgbClr val="FFFFFF"/>
      </a:lt1>
      <a:dk2>
        <a:srgbClr val="000000"/>
      </a:dk2>
      <a:lt2>
        <a:srgbClr val="757575"/>
      </a:lt2>
      <a:accent1>
        <a:srgbClr val="01579B"/>
      </a:accent1>
      <a:accent2>
        <a:srgbClr val="27C7BD"/>
      </a:accent2>
      <a:accent3>
        <a:srgbClr val="0099E8"/>
      </a:accent3>
      <a:accent4>
        <a:srgbClr val="51B9A3"/>
      </a:accent4>
      <a:accent5>
        <a:srgbClr val="FB8C00"/>
      </a:accent5>
      <a:accent6>
        <a:srgbClr val="FFAE88"/>
      </a:accent6>
      <a:hlink>
        <a:srgbClr val="0277BD"/>
      </a:hlink>
      <a:folHlink>
        <a:srgbClr val="0277B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